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7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1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6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5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7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6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8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26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8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44950-D9D5-42AA-87EC-B3BCD94EC73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AA61D-6BEC-43A8-BA56-9416FFCD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9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439DC-1167-474F-ABD0-28DE91A1A8CD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101" name="Slide Number Placeholder 1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5F0540D1-68FE-4E31-AC38-14FF4CC33A64}" type="slidenum">
              <a:rPr lang="en-MY" altLang="ar-IQ" sz="1200">
                <a:solidFill>
                  <a:srgbClr val="898989"/>
                </a:solidFill>
              </a:rPr>
              <a:pPr algn="r" eaLnBrk="1" hangingPunct="1"/>
              <a:t>1</a:t>
            </a:fld>
            <a:endParaRPr lang="en-MY" altLang="ar-IQ" sz="1200">
              <a:solidFill>
                <a:srgbClr val="898989"/>
              </a:solidFill>
            </a:endParaRPr>
          </a:p>
        </p:txBody>
      </p:sp>
      <p:pic>
        <p:nvPicPr>
          <p:cNvPr id="4103" name="Picture 6" descr="C:\Users\Javad\Desktop\t.gif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76200"/>
            <a:ext cx="147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Box 8"/>
          <p:cNvSpPr txBox="1">
            <a:spLocks noChangeArrowheads="1"/>
          </p:cNvSpPr>
          <p:nvPr/>
        </p:nvSpPr>
        <p:spPr bwMode="auto">
          <a:xfrm>
            <a:off x="80963" y="1520825"/>
            <a:ext cx="146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1400">
                <a:latin typeface="Times New Roman" pitchFamily="18" charset="0"/>
                <a:cs typeface="Times New Roman" pitchFamily="18" charset="0"/>
              </a:rPr>
              <a:t>Diyala University</a:t>
            </a:r>
          </a:p>
        </p:txBody>
      </p:sp>
      <p:sp>
        <p:nvSpPr>
          <p:cNvPr id="4105" name="TextBox 9"/>
          <p:cNvSpPr txBox="1">
            <a:spLocks noChangeArrowheads="1"/>
          </p:cNvSpPr>
          <p:nvPr/>
        </p:nvSpPr>
        <p:spPr bwMode="auto">
          <a:xfrm>
            <a:off x="7313613" y="1227138"/>
            <a:ext cx="15144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1000" b="1">
                <a:latin typeface="Times New Roman" pitchFamily="18" charset="0"/>
                <a:cs typeface="Times New Roman" pitchFamily="18" charset="0"/>
              </a:rPr>
              <a:t>Collage of Engineering </a:t>
            </a:r>
          </a:p>
          <a:p>
            <a:pPr eaLnBrk="1" hangingPunct="1"/>
            <a:r>
              <a:rPr lang="en-US" altLang="ar-IQ" sz="1000" b="1">
                <a:latin typeface="Times New Roman" pitchFamily="18" charset="0"/>
                <a:cs typeface="Times New Roman" pitchFamily="18" charset="0"/>
              </a:rPr>
              <a:t>Computer  Engineering </a:t>
            </a:r>
          </a:p>
          <a:p>
            <a:pPr eaLnBrk="1" hangingPunct="1"/>
            <a:r>
              <a:rPr lang="en-US" altLang="ar-IQ" sz="1000" b="1">
                <a:latin typeface="Times New Roman" pitchFamily="18" charset="0"/>
                <a:cs typeface="Times New Roman" pitchFamily="18" charset="0"/>
              </a:rPr>
              <a:t>Department</a:t>
            </a:r>
            <a:endParaRPr lang="en-US" altLang="ar-IQ" sz="10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ar-IQ" sz="1000"/>
          </a:p>
        </p:txBody>
      </p:sp>
      <p:sp>
        <p:nvSpPr>
          <p:cNvPr id="4106" name="TextBox 10"/>
          <p:cNvSpPr txBox="1">
            <a:spLocks noChangeArrowheads="1"/>
          </p:cNvSpPr>
          <p:nvPr/>
        </p:nvSpPr>
        <p:spPr bwMode="auto">
          <a:xfrm>
            <a:off x="814388" y="3429000"/>
            <a:ext cx="76215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ar-IQ" sz="3600" dirty="0" smtClean="0"/>
              <a:t>Stick Diagram</a:t>
            </a:r>
          </a:p>
          <a:p>
            <a:pPr algn="ctr" eaLnBrk="1" hangingPunct="1"/>
            <a:r>
              <a:rPr lang="en-US" altLang="ar-IQ" sz="3600" dirty="0" smtClean="0"/>
              <a:t>Lecture Four  </a:t>
            </a:r>
            <a:endParaRPr lang="en-US" altLang="ar-IQ" sz="3600" dirty="0"/>
          </a:p>
        </p:txBody>
      </p:sp>
      <p:grpSp>
        <p:nvGrpSpPr>
          <p:cNvPr id="4107" name="Group 1028"/>
          <p:cNvGrpSpPr>
            <a:grpSpLocks/>
          </p:cNvGrpSpPr>
          <p:nvPr/>
        </p:nvGrpSpPr>
        <p:grpSpPr bwMode="auto">
          <a:xfrm>
            <a:off x="1647825" y="5484813"/>
            <a:ext cx="7156450" cy="1076325"/>
            <a:chOff x="791" y="3388"/>
            <a:chExt cx="4257" cy="678"/>
          </a:xfrm>
        </p:grpSpPr>
        <p:sp>
          <p:nvSpPr>
            <p:cNvPr id="4110" name="Rectangle 1029"/>
            <p:cNvSpPr>
              <a:spLocks noChangeArrowheads="1"/>
            </p:cNvSpPr>
            <p:nvPr/>
          </p:nvSpPr>
          <p:spPr bwMode="auto">
            <a:xfrm>
              <a:off x="1371" y="3641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altLang="ar-IQ">
                <a:solidFill>
                  <a:schemeClr val="bg2"/>
                </a:solidFill>
              </a:endParaRPr>
            </a:p>
          </p:txBody>
        </p:sp>
        <p:grpSp>
          <p:nvGrpSpPr>
            <p:cNvPr id="4111" name="Group 1030"/>
            <p:cNvGrpSpPr>
              <a:grpSpLocks/>
            </p:cNvGrpSpPr>
            <p:nvPr/>
          </p:nvGrpSpPr>
          <p:grpSpPr bwMode="auto">
            <a:xfrm>
              <a:off x="791" y="3856"/>
              <a:ext cx="3207" cy="109"/>
              <a:chOff x="228" y="3285"/>
              <a:chExt cx="3981" cy="109"/>
            </a:xfrm>
          </p:grpSpPr>
          <p:sp>
            <p:nvSpPr>
              <p:cNvPr id="4121" name="Line 1031"/>
              <p:cNvSpPr>
                <a:spLocks noChangeShapeType="1"/>
              </p:cNvSpPr>
              <p:nvPr/>
            </p:nvSpPr>
            <p:spPr bwMode="auto">
              <a:xfrm>
                <a:off x="228" y="3285"/>
                <a:ext cx="39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2" name="Line 1032"/>
              <p:cNvSpPr>
                <a:spLocks noChangeShapeType="1"/>
              </p:cNvSpPr>
              <p:nvPr/>
            </p:nvSpPr>
            <p:spPr bwMode="auto">
              <a:xfrm>
                <a:off x="230" y="3323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Line 1033"/>
              <p:cNvSpPr>
                <a:spLocks noChangeShapeType="1"/>
              </p:cNvSpPr>
              <p:nvPr/>
            </p:nvSpPr>
            <p:spPr bwMode="auto">
              <a:xfrm>
                <a:off x="230" y="3359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4" name="Line 1034"/>
              <p:cNvSpPr>
                <a:spLocks noChangeShapeType="1"/>
              </p:cNvSpPr>
              <p:nvPr/>
            </p:nvSpPr>
            <p:spPr bwMode="auto">
              <a:xfrm>
                <a:off x="230" y="3394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2" name="AutoShape 1035"/>
            <p:cNvSpPr>
              <a:spLocks noChangeArrowheads="1"/>
            </p:cNvSpPr>
            <p:nvPr/>
          </p:nvSpPr>
          <p:spPr bwMode="auto">
            <a:xfrm rot="5400000">
              <a:off x="4442" y="3479"/>
              <a:ext cx="391" cy="209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EBEB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3" name="AutoShape 1036"/>
            <p:cNvSpPr>
              <a:spLocks noChangeArrowheads="1"/>
            </p:cNvSpPr>
            <p:nvPr/>
          </p:nvSpPr>
          <p:spPr bwMode="auto">
            <a:xfrm rot="5400000">
              <a:off x="4748" y="3479"/>
              <a:ext cx="391" cy="209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4" name="AutoShape 1037"/>
            <p:cNvSpPr>
              <a:spLocks noChangeArrowheads="1"/>
            </p:cNvSpPr>
            <p:nvPr/>
          </p:nvSpPr>
          <p:spPr bwMode="auto">
            <a:xfrm rot="5400000">
              <a:off x="4597" y="3480"/>
              <a:ext cx="391" cy="208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5" name="AutoShape 1038"/>
            <p:cNvSpPr>
              <a:spLocks noChangeArrowheads="1"/>
            </p:cNvSpPr>
            <p:nvPr/>
          </p:nvSpPr>
          <p:spPr bwMode="auto">
            <a:xfrm rot="5400000">
              <a:off x="4287" y="3480"/>
              <a:ext cx="391" cy="208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6" name="AutoShape 1039"/>
            <p:cNvSpPr>
              <a:spLocks noChangeArrowheads="1"/>
            </p:cNvSpPr>
            <p:nvPr/>
          </p:nvSpPr>
          <p:spPr bwMode="auto">
            <a:xfrm>
              <a:off x="3894" y="3791"/>
              <a:ext cx="277" cy="27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altLang="ar-IQ"/>
            </a:p>
          </p:txBody>
        </p:sp>
        <p:sp>
          <p:nvSpPr>
            <p:cNvPr id="4117" name="Line 1040"/>
            <p:cNvSpPr>
              <a:spLocks noChangeShapeType="1"/>
            </p:cNvSpPr>
            <p:nvPr/>
          </p:nvSpPr>
          <p:spPr bwMode="auto">
            <a:xfrm flipV="1">
              <a:off x="4137" y="3517"/>
              <a:ext cx="690" cy="384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Line 1041"/>
            <p:cNvSpPr>
              <a:spLocks noChangeShapeType="1"/>
            </p:cNvSpPr>
            <p:nvPr/>
          </p:nvSpPr>
          <p:spPr bwMode="auto">
            <a:xfrm flipV="1">
              <a:off x="4157" y="3586"/>
              <a:ext cx="809" cy="357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Line 1042"/>
            <p:cNvSpPr>
              <a:spLocks noChangeShapeType="1"/>
            </p:cNvSpPr>
            <p:nvPr/>
          </p:nvSpPr>
          <p:spPr bwMode="auto">
            <a:xfrm flipV="1">
              <a:off x="4116" y="3476"/>
              <a:ext cx="540" cy="378"/>
            </a:xfrm>
            <a:prstGeom prst="line">
              <a:avLst/>
            </a:prstGeom>
            <a:noFill/>
            <a:ln w="57150">
              <a:solidFill>
                <a:srgbClr val="EBEB1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Line 1043"/>
            <p:cNvSpPr>
              <a:spLocks noChangeShapeType="1"/>
            </p:cNvSpPr>
            <p:nvPr/>
          </p:nvSpPr>
          <p:spPr bwMode="auto">
            <a:xfrm flipV="1">
              <a:off x="4094" y="3470"/>
              <a:ext cx="390" cy="34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8" name="TextBox 4"/>
          <p:cNvSpPr txBox="1">
            <a:spLocks noChangeArrowheads="1"/>
          </p:cNvSpPr>
          <p:nvPr/>
        </p:nvSpPr>
        <p:spPr bwMode="auto">
          <a:xfrm>
            <a:off x="3200400" y="85725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1400">
                <a:latin typeface="Times New Roman" pitchFamily="18" charset="0"/>
                <a:cs typeface="Times New Roman" pitchFamily="18" charset="0"/>
              </a:rPr>
              <a:t>In The Name of God</a:t>
            </a:r>
          </a:p>
          <a:p>
            <a:pPr eaLnBrk="1" hangingPunct="1"/>
            <a:endParaRPr lang="en-US" altLang="ar-IQ" sz="1400"/>
          </a:p>
        </p:txBody>
      </p:sp>
      <p:pic>
        <p:nvPicPr>
          <p:cNvPr id="410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207963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81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84099" y="409281"/>
            <a:ext cx="6455265" cy="237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4099" y="409281"/>
            <a:ext cx="6455265" cy="2372200"/>
          </a:xfrm>
          <a:custGeom>
            <a:avLst/>
            <a:gdLst/>
            <a:ahLst/>
            <a:cxnLst/>
            <a:rect l="l" t="t" r="r" b="b"/>
            <a:pathLst>
              <a:path w="5343525" h="3698875">
                <a:moveTo>
                  <a:pt x="0" y="3698875"/>
                </a:moveTo>
                <a:lnTo>
                  <a:pt x="5343525" y="3698875"/>
                </a:lnTo>
                <a:lnTo>
                  <a:pt x="5343525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78528" y="5993908"/>
            <a:ext cx="2282665" cy="1303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Mr. AHMED K. JAMEIL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4099" y="409281"/>
            <a:ext cx="6455265" cy="2372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276580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84099" y="409281"/>
            <a:ext cx="6455265" cy="237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4099" y="409281"/>
            <a:ext cx="6455265" cy="2372200"/>
          </a:xfrm>
          <a:custGeom>
            <a:avLst/>
            <a:gdLst/>
            <a:ahLst/>
            <a:cxnLst/>
            <a:rect l="l" t="t" r="r" b="b"/>
            <a:pathLst>
              <a:path w="5343525" h="3698875">
                <a:moveTo>
                  <a:pt x="0" y="3698875"/>
                </a:moveTo>
                <a:lnTo>
                  <a:pt x="5343525" y="3698875"/>
                </a:lnTo>
                <a:lnTo>
                  <a:pt x="5343525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78528" y="5993908"/>
            <a:ext cx="2282665" cy="1303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Mr. AHMED K. JAMEIL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4099" y="409281"/>
            <a:ext cx="6455265" cy="2372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41307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84099" y="409281"/>
            <a:ext cx="6455265" cy="237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4099" y="409281"/>
            <a:ext cx="6455265" cy="2372200"/>
          </a:xfrm>
          <a:custGeom>
            <a:avLst/>
            <a:gdLst/>
            <a:ahLst/>
            <a:cxnLst/>
            <a:rect l="l" t="t" r="r" b="b"/>
            <a:pathLst>
              <a:path w="5343525" h="3698875">
                <a:moveTo>
                  <a:pt x="0" y="3698875"/>
                </a:moveTo>
                <a:lnTo>
                  <a:pt x="5343525" y="3698875"/>
                </a:lnTo>
                <a:lnTo>
                  <a:pt x="5343525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78528" y="5993908"/>
            <a:ext cx="2282665" cy="1303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Mr. AHMED K. JAMEIL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4099" y="409281"/>
            <a:ext cx="6455265" cy="2372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292797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18894" y="472404"/>
            <a:ext cx="6562661" cy="2411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8894" y="472323"/>
            <a:ext cx="6562661" cy="2411947"/>
          </a:xfrm>
          <a:custGeom>
            <a:avLst/>
            <a:gdLst/>
            <a:ahLst/>
            <a:cxnLst/>
            <a:rect l="l" t="t" r="r" b="b"/>
            <a:pathLst>
              <a:path w="5432425" h="3760851">
                <a:moveTo>
                  <a:pt x="0" y="3760851"/>
                </a:moveTo>
                <a:lnTo>
                  <a:pt x="5432425" y="3760851"/>
                </a:lnTo>
                <a:lnTo>
                  <a:pt x="5432425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80324" y="3051239"/>
            <a:ext cx="1002925" cy="0"/>
          </a:xfrm>
          <a:custGeom>
            <a:avLst/>
            <a:gdLst/>
            <a:ahLst/>
            <a:cxnLst/>
            <a:rect l="l" t="t" r="r" b="b"/>
            <a:pathLst>
              <a:path w="830199">
                <a:moveTo>
                  <a:pt x="0" y="0"/>
                </a:moveTo>
                <a:lnTo>
                  <a:pt x="83019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75096" y="3066585"/>
            <a:ext cx="5857777" cy="2029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Si</a:t>
            </a:r>
            <a:r>
              <a:rPr sz="1100" spc="0" dirty="0" smtClean="0">
                <a:latin typeface="Arial"/>
                <a:cs typeface="Arial"/>
              </a:rPr>
              <a:t>nce</a:t>
            </a:r>
            <a:r>
              <a:rPr sz="1100" spc="13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14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1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+</a:t>
            </a:r>
            <a:r>
              <a:rPr sz="1100" spc="14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1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+</a:t>
            </a:r>
            <a:r>
              <a:rPr sz="1100" spc="14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C</a:t>
            </a:r>
            <a:r>
              <a:rPr sz="1100" spc="-9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14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.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1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has</a:t>
            </a:r>
            <a:r>
              <a:rPr sz="1100" spc="13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1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14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4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d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aw</a:t>
            </a:r>
            <a:r>
              <a:rPr sz="1100" spc="13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PD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34" dirty="0" smtClean="0">
                <a:latin typeface="Arial"/>
                <a:cs typeface="Arial"/>
              </a:rPr>
              <a:t> 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13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2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we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nthes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z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 PU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4" dirty="0" smtClean="0">
                <a:latin typeface="Arial"/>
                <a:cs typeface="Arial"/>
              </a:rPr>
              <a:t> f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om</a:t>
            </a:r>
            <a:r>
              <a:rPr sz="1100" spc="-5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4" dirty="0" smtClean="0">
                <a:latin typeface="Arial"/>
                <a:cs typeface="Arial"/>
              </a:rPr>
              <a:t> PD</a:t>
            </a:r>
            <a:r>
              <a:rPr sz="1100" spc="0" dirty="0" smtClean="0">
                <a:latin typeface="Arial"/>
                <a:cs typeface="Arial"/>
              </a:rPr>
              <a:t>N s</a:t>
            </a:r>
            <a:r>
              <a:rPr sz="1100" spc="4" dirty="0" smtClean="0">
                <a:latin typeface="Arial"/>
                <a:cs typeface="Arial"/>
              </a:rPr>
              <a:t>tr</a:t>
            </a:r>
            <a:r>
              <a:rPr sz="1100" spc="0" dirty="0" smtClean="0">
                <a:latin typeface="Arial"/>
                <a:cs typeface="Arial"/>
              </a:rPr>
              <a:t>uctu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78528" y="5993908"/>
            <a:ext cx="2282665" cy="1303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Mr. AHMED K. JAMEIL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8894" y="472323"/>
            <a:ext cx="6562661" cy="24119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280324" y="2961645"/>
            <a:ext cx="1002925" cy="977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407838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818894" y="472404"/>
            <a:ext cx="6562661" cy="2411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18894" y="472323"/>
            <a:ext cx="6562661" cy="2411947"/>
          </a:xfrm>
          <a:custGeom>
            <a:avLst/>
            <a:gdLst/>
            <a:ahLst/>
            <a:cxnLst/>
            <a:rect l="l" t="t" r="r" b="b"/>
            <a:pathLst>
              <a:path w="5432425" h="3760851">
                <a:moveTo>
                  <a:pt x="0" y="3760851"/>
                </a:moveTo>
                <a:lnTo>
                  <a:pt x="5432425" y="3760851"/>
                </a:lnTo>
                <a:lnTo>
                  <a:pt x="5432425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75096" y="3066586"/>
            <a:ext cx="5860320" cy="2997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I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sh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d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ert.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21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 g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es 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case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one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x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ca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1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ut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75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-19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re).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75096" y="3539804"/>
            <a:ext cx="5859813" cy="2029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g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</a:t>
            </a:r>
            <a:r>
              <a:rPr sz="1100" spc="-4" dirty="0" smtClean="0">
                <a:latin typeface="Arial"/>
                <a:cs typeface="Arial"/>
              </a:rPr>
              <a:t>ll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graph.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g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can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as a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order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al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wi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so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 can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9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75096" y="3733326"/>
            <a:ext cx="4624606" cy="2029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0" dirty="0" smtClean="0">
                <a:latin typeface="Arial"/>
                <a:cs typeface="Arial"/>
              </a:rPr>
              <a:t>out</a:t>
            </a:r>
            <a:r>
              <a:rPr sz="1100" spc="2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23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z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4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area.</a:t>
            </a:r>
            <a:r>
              <a:rPr sz="1100" spc="25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23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19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4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e,</a:t>
            </a:r>
            <a:r>
              <a:rPr sz="1100" spc="2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24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ad</a:t>
            </a:r>
            <a:r>
              <a:rPr sz="1100" spc="24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ord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 e</a:t>
            </a:r>
            <a:r>
              <a:rPr sz="1100" spc="-14" dirty="0" smtClean="0">
                <a:latin typeface="Arial"/>
                <a:cs typeface="Arial"/>
              </a:rPr>
              <a:t>x</a:t>
            </a:r>
            <a:r>
              <a:rPr sz="1100" spc="0" dirty="0" smtClean="0">
                <a:latin typeface="Arial"/>
                <a:cs typeface="Arial"/>
              </a:rPr>
              <a:t>amp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of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orderi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 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 C</a:t>
            </a:r>
            <a:r>
              <a:rPr sz="1100" spc="0" dirty="0" smtClean="0">
                <a:latin typeface="Arial"/>
                <a:cs typeface="Arial"/>
              </a:rPr>
              <a:t>, 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39580" y="3733327"/>
            <a:ext cx="176849" cy="106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is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46241" y="3733327"/>
            <a:ext cx="214783" cy="106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B,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89262" y="3733327"/>
            <a:ext cx="223908" cy="106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C,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43330" y="3733327"/>
            <a:ext cx="213614" cy="106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84511" y="3733327"/>
            <a:ext cx="261924" cy="106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An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5096" y="4109621"/>
            <a:ext cx="4161920" cy="106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ote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PU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-4" dirty="0" smtClean="0">
                <a:latin typeface="Arial"/>
                <a:cs typeface="Arial"/>
              </a:rPr>
              <a:t> PD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are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(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ll</a:t>
            </a:r>
            <a:r>
              <a:rPr sz="1100" spc="0" dirty="0" smtClean="0">
                <a:latin typeface="Arial"/>
                <a:cs typeface="Arial"/>
              </a:rPr>
              <a:t>el </a:t>
            </a:r>
            <a:r>
              <a:rPr sz="1100" spc="4" dirty="0" smtClean="0">
                <a:latin typeface="Arial"/>
                <a:cs typeface="Arial"/>
              </a:rPr>
              <a:t>&lt;-</a:t>
            </a:r>
            <a:r>
              <a:rPr sz="1100" spc="0" dirty="0" smtClean="0">
                <a:latin typeface="Arial"/>
                <a:cs typeface="Arial"/>
              </a:rPr>
              <a:t>&gt;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seri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5096" y="4389154"/>
            <a:ext cx="4300770" cy="121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95"/>
              </a:lnSpc>
              <a:spcBef>
                <a:spcPts val="69"/>
              </a:spcBef>
            </a:pP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650" spc="0" baseline="5270" dirty="0" smtClean="0">
                <a:latin typeface="Arial"/>
                <a:cs typeface="Arial"/>
              </a:rPr>
              <a:t>er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ces</a:t>
            </a:r>
            <a:r>
              <a:rPr sz="1650" spc="-25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(X</a:t>
            </a:r>
            <a:r>
              <a:rPr sz="1650" spc="0" baseline="5270" dirty="0" smtClean="0">
                <a:latin typeface="Arial"/>
                <a:cs typeface="Arial"/>
              </a:rPr>
              <a:t>,</a:t>
            </a:r>
            <a:r>
              <a:rPr sz="1650" spc="-19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, </a:t>
            </a:r>
            <a:r>
              <a:rPr sz="1650" spc="4" baseline="5270" dirty="0" smtClean="0">
                <a:latin typeface="Arial"/>
                <a:cs typeface="Arial"/>
              </a:rPr>
              <a:t>G</a:t>
            </a:r>
            <a:r>
              <a:rPr sz="1650" spc="-4" baseline="5270" dirty="0" smtClean="0">
                <a:latin typeface="Arial"/>
                <a:cs typeface="Arial"/>
              </a:rPr>
              <a:t>ND</a:t>
            </a:r>
            <a:r>
              <a:rPr sz="1650" spc="0" baseline="5270" dirty="0" smtClean="0">
                <a:latin typeface="Arial"/>
                <a:cs typeface="Arial"/>
              </a:rPr>
              <a:t>,</a:t>
            </a:r>
            <a:r>
              <a:rPr sz="1650" spc="-9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j</a:t>
            </a:r>
            <a:r>
              <a:rPr sz="1650" spc="0" baseline="5270" dirty="0" smtClean="0">
                <a:latin typeface="Arial"/>
                <a:cs typeface="Arial"/>
              </a:rPr>
              <a:t>,</a:t>
            </a:r>
            <a:r>
              <a:rPr sz="1650" spc="-9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0" baseline="-12423" dirty="0" smtClean="0">
                <a:latin typeface="Arial"/>
                <a:cs typeface="Arial"/>
              </a:rPr>
              <a:t>DD</a:t>
            </a:r>
            <a:r>
              <a:rPr sz="1650" spc="0" baseline="5270" dirty="0" smtClean="0">
                <a:latin typeface="Arial"/>
                <a:cs typeface="Arial"/>
              </a:rPr>
              <a:t>)</a:t>
            </a:r>
            <a:r>
              <a:rPr sz="1650" spc="30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r</a:t>
            </a:r>
            <a:r>
              <a:rPr sz="1650" spc="0" baseline="5270" dirty="0" smtClean="0">
                <a:latin typeface="Arial"/>
                <a:cs typeface="Arial"/>
              </a:rPr>
              <a:t>e</a:t>
            </a:r>
            <a:r>
              <a:rPr sz="1650" spc="-4" baseline="5270" dirty="0" smtClean="0">
                <a:latin typeface="Arial"/>
                <a:cs typeface="Arial"/>
              </a:rPr>
              <a:t>p</a:t>
            </a:r>
            <a:r>
              <a:rPr sz="1650" spc="4" baseline="5270" dirty="0" smtClean="0">
                <a:latin typeface="Arial"/>
                <a:cs typeface="Arial"/>
              </a:rPr>
              <a:t>r</a:t>
            </a:r>
            <a:r>
              <a:rPr sz="1650" spc="0" baseline="5270" dirty="0" smtClean="0">
                <a:latin typeface="Arial"/>
                <a:cs typeface="Arial"/>
              </a:rPr>
              <a:t>es</a:t>
            </a:r>
            <a:r>
              <a:rPr sz="1650" spc="-4" baseline="5270" dirty="0" smtClean="0">
                <a:latin typeface="Arial"/>
                <a:cs typeface="Arial"/>
              </a:rPr>
              <a:t>e</a:t>
            </a:r>
            <a:r>
              <a:rPr sz="1650" spc="0" baseline="5270" dirty="0" smtClean="0">
                <a:latin typeface="Arial"/>
                <a:cs typeface="Arial"/>
              </a:rPr>
              <a:t>nt</a:t>
            </a:r>
            <a:r>
              <a:rPr sz="1650" spc="-3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nodes</a:t>
            </a:r>
            <a:r>
              <a:rPr sz="1650" spc="-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of</a:t>
            </a:r>
            <a:r>
              <a:rPr sz="1650" spc="-9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he</a:t>
            </a:r>
            <a:r>
              <a:rPr sz="1650" spc="-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c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4" baseline="5270" dirty="0" smtClean="0">
                <a:latin typeface="Arial"/>
                <a:cs typeface="Arial"/>
              </a:rPr>
              <a:t>r</a:t>
            </a:r>
            <a:r>
              <a:rPr sz="1650" spc="0" baseline="5270" dirty="0" smtClean="0">
                <a:latin typeface="Arial"/>
                <a:cs typeface="Arial"/>
              </a:rPr>
              <a:t>cu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8528" y="5993908"/>
            <a:ext cx="2282665" cy="1303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Mr. AHMED K. JAMEIL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8894" y="472323"/>
            <a:ext cx="6562661" cy="24119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415247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18894" y="472404"/>
            <a:ext cx="6562661" cy="2411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8894" y="472323"/>
            <a:ext cx="6562661" cy="2411947"/>
          </a:xfrm>
          <a:custGeom>
            <a:avLst/>
            <a:gdLst/>
            <a:ahLst/>
            <a:cxnLst/>
            <a:rect l="l" t="t" r="r" b="b"/>
            <a:pathLst>
              <a:path w="5432425" h="3760851">
                <a:moveTo>
                  <a:pt x="0" y="3760851"/>
                </a:moveTo>
                <a:lnTo>
                  <a:pt x="5432425" y="3760851"/>
                </a:lnTo>
                <a:lnTo>
                  <a:pt x="5432425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75095" y="3066585"/>
            <a:ext cx="5859904" cy="2029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7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17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16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16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14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16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6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15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bad</a:t>
            </a:r>
            <a:r>
              <a:rPr sz="1100" spc="14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ord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16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(</a:t>
            </a:r>
            <a:r>
              <a:rPr sz="1100" spc="0" dirty="0" smtClean="0">
                <a:latin typeface="Arial"/>
                <a:cs typeface="Arial"/>
              </a:rPr>
              <a:t>see</a:t>
            </a:r>
            <a:r>
              <a:rPr sz="1100" spc="16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7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de</a:t>
            </a:r>
            <a:r>
              <a:rPr sz="1100" spc="16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5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5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 other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bad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orderi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4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5095" y="3443043"/>
            <a:ext cx="5861960" cy="396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35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ea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on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mi</a:t>
            </a:r>
            <a:r>
              <a:rPr sz="1100" spc="-9" dirty="0" smtClean="0">
                <a:latin typeface="Arial"/>
                <a:cs typeface="Arial"/>
              </a:rPr>
              <a:t>z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ca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9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so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ff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er)</a:t>
            </a:r>
            <a:r>
              <a:rPr sz="1100" spc="3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 co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s.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on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ar</a:t>
            </a:r>
            <a:r>
              <a:rPr sz="1100" spc="-9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ff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nce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ap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 t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o s</a:t>
            </a:r>
            <a:r>
              <a:rPr sz="1100" spc="4" dirty="0" smtClean="0">
                <a:latin typeface="Arial"/>
                <a:cs typeface="Arial"/>
              </a:rPr>
              <a:t>tr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5096" y="4012860"/>
            <a:ext cx="5859397" cy="2997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25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use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green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ff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b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9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ff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n,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ol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9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ue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al1,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 m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2,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k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9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 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ac</a:t>
            </a:r>
            <a:r>
              <a:rPr sz="1100" spc="-9" dirty="0" smtClean="0">
                <a:latin typeface="Arial"/>
                <a:cs typeface="Arial"/>
              </a:rPr>
              <a:t>t-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e,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-9" dirty="0" smtClean="0">
                <a:latin typeface="Arial"/>
                <a:cs typeface="Arial"/>
              </a:rPr>
              <a:t>-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- 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a1.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8528" y="5993908"/>
            <a:ext cx="2282665" cy="1303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Mr. AHMED K. JAMEIL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8894" y="472323"/>
            <a:ext cx="6562661" cy="24119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1633385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484784"/>
            <a:ext cx="76328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VeCAD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(VLSI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eCAD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 from FKE, UTM, MALAYSIA, 2012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Jimmie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Cathey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Theory and Problems of Electronic Devices and Circuits, 2nd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Edition, 2002.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J. M.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Rabaey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Chandrakasan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B.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Nikolic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Digital Integrated Circuits: A Design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Perspective. 2nd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ed. Upper Saddle River, NJ: Pearson Education, Inc., 2003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S-M. Kang and Y.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Leblebici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CMOS Digital Integrated Circuits. 3rd ed. Singapore: McGraw-Hill,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2005.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043608" y="620688"/>
            <a:ext cx="23654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u="sng" dirty="0"/>
              <a:t>References:</a:t>
            </a:r>
          </a:p>
        </p:txBody>
      </p:sp>
    </p:spTree>
    <p:extLst>
      <p:ext uri="{BB962C8B-B14F-4D97-AF65-F5344CB8AC3E}">
        <p14:creationId xmlns:p14="http://schemas.microsoft.com/office/powerpoint/2010/main" val="3519234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417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2</cp:revision>
  <dcterms:created xsi:type="dcterms:W3CDTF">2018-11-11T06:23:48Z</dcterms:created>
  <dcterms:modified xsi:type="dcterms:W3CDTF">2018-11-11T06:59:46Z</dcterms:modified>
</cp:coreProperties>
</file>